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64" r:id="rId2"/>
    <p:sldId id="265" r:id="rId3"/>
    <p:sldId id="282" r:id="rId4"/>
    <p:sldId id="267" r:id="rId5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B9066F-A989-40BE-9EDA-217192B66D47}" v="7" dt="2024-03-20T19:31:39.4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njun Zhang" userId="c32991c9-26bb-49d7-91e9-6b3c3217a593" providerId="ADAL" clId="{AAB9066F-A989-40BE-9EDA-217192B66D47}"/>
    <pc:docChg chg="custSel addSld delSld modSld">
      <pc:chgData name="Yanjun Zhang" userId="c32991c9-26bb-49d7-91e9-6b3c3217a593" providerId="ADAL" clId="{AAB9066F-A989-40BE-9EDA-217192B66D47}" dt="2024-03-20T19:31:39.432" v="22" actId="14100"/>
      <pc:docMkLst>
        <pc:docMk/>
      </pc:docMkLst>
      <pc:sldChg chg="addSp delSp modSp new del mod">
        <pc:chgData name="Yanjun Zhang" userId="c32991c9-26bb-49d7-91e9-6b3c3217a593" providerId="ADAL" clId="{AAB9066F-A989-40BE-9EDA-217192B66D47}" dt="2024-03-18T16:20:59.308" v="5" actId="47"/>
        <pc:sldMkLst>
          <pc:docMk/>
          <pc:sldMk cId="2367916531" sldId="256"/>
        </pc:sldMkLst>
        <pc:graphicFrameChg chg="add del mod">
          <ac:chgData name="Yanjun Zhang" userId="c32991c9-26bb-49d7-91e9-6b3c3217a593" providerId="ADAL" clId="{AAB9066F-A989-40BE-9EDA-217192B66D47}" dt="2024-03-18T16:20:50.679" v="3"/>
          <ac:graphicFrameMkLst>
            <pc:docMk/>
            <pc:sldMk cId="2367916531" sldId="256"/>
            <ac:graphicFrameMk id="4" creationId="{3D3E40DC-3492-ECE4-1F99-1DBE8936FA42}"/>
          </ac:graphicFrameMkLst>
        </pc:graphicFrameChg>
      </pc:sldChg>
      <pc:sldChg chg="modSp add del mod">
        <pc:chgData name="Yanjun Zhang" userId="c32991c9-26bb-49d7-91e9-6b3c3217a593" providerId="ADAL" clId="{AAB9066F-A989-40BE-9EDA-217192B66D47}" dt="2024-03-20T19:31:39.432" v="22" actId="14100"/>
        <pc:sldMkLst>
          <pc:docMk/>
          <pc:sldMk cId="4103714476" sldId="264"/>
        </pc:sldMkLst>
        <pc:spChg chg="mod">
          <ac:chgData name="Yanjun Zhang" userId="c32991c9-26bb-49d7-91e9-6b3c3217a593" providerId="ADAL" clId="{AAB9066F-A989-40BE-9EDA-217192B66D47}" dt="2024-03-18T16:21:09.766" v="14" actId="20577"/>
          <ac:spMkLst>
            <pc:docMk/>
            <pc:sldMk cId="4103714476" sldId="264"/>
            <ac:spMk id="2" creationId="{D4DA8C33-C9DE-E994-B84D-685116CCEB67}"/>
          </ac:spMkLst>
        </pc:spChg>
        <pc:picChg chg="mod">
          <ac:chgData name="Yanjun Zhang" userId="c32991c9-26bb-49d7-91e9-6b3c3217a593" providerId="ADAL" clId="{AAB9066F-A989-40BE-9EDA-217192B66D47}" dt="2024-03-20T19:31:39.432" v="22" actId="14100"/>
          <ac:picMkLst>
            <pc:docMk/>
            <pc:sldMk cId="4103714476" sldId="264"/>
            <ac:picMk id="6" creationId="{5E88FBBF-D717-A396-96CC-F9079659E5C0}"/>
          </ac:picMkLst>
        </pc:picChg>
        <pc:picChg chg="mod">
          <ac:chgData name="Yanjun Zhang" userId="c32991c9-26bb-49d7-91e9-6b3c3217a593" providerId="ADAL" clId="{AAB9066F-A989-40BE-9EDA-217192B66D47}" dt="2024-03-20T19:31:32.901" v="19" actId="1076"/>
          <ac:picMkLst>
            <pc:docMk/>
            <pc:sldMk cId="4103714476" sldId="264"/>
            <ac:picMk id="9" creationId="{631FE2F4-CA59-67A3-7C88-7DD7C0E135A7}"/>
          </ac:picMkLst>
        </pc:picChg>
      </pc:sldChg>
      <pc:sldChg chg="add del">
        <pc:chgData name="Yanjun Zhang" userId="c32991c9-26bb-49d7-91e9-6b3c3217a593" providerId="ADAL" clId="{AAB9066F-A989-40BE-9EDA-217192B66D47}" dt="2024-03-20T19:06:37.170" v="16"/>
        <pc:sldMkLst>
          <pc:docMk/>
          <pc:sldMk cId="3253385150" sldId="265"/>
        </pc:sldMkLst>
      </pc:sldChg>
      <pc:sldChg chg="add del">
        <pc:chgData name="Yanjun Zhang" userId="c32991c9-26bb-49d7-91e9-6b3c3217a593" providerId="ADAL" clId="{AAB9066F-A989-40BE-9EDA-217192B66D47}" dt="2024-03-20T19:06:36.744" v="15" actId="47"/>
        <pc:sldMkLst>
          <pc:docMk/>
          <pc:sldMk cId="1309709706" sldId="266"/>
        </pc:sldMkLst>
      </pc:sldChg>
      <pc:sldChg chg="add del">
        <pc:chgData name="Yanjun Zhang" userId="c32991c9-26bb-49d7-91e9-6b3c3217a593" providerId="ADAL" clId="{AAB9066F-A989-40BE-9EDA-217192B66D47}" dt="2024-03-20T19:06:37.170" v="16"/>
        <pc:sldMkLst>
          <pc:docMk/>
          <pc:sldMk cId="1608032356" sldId="267"/>
        </pc:sldMkLst>
      </pc:sldChg>
      <pc:sldChg chg="add">
        <pc:chgData name="Yanjun Zhang" userId="c32991c9-26bb-49d7-91e9-6b3c3217a593" providerId="ADAL" clId="{AAB9066F-A989-40BE-9EDA-217192B66D47}" dt="2024-03-20T19:06:37.170" v="16"/>
        <pc:sldMkLst>
          <pc:docMk/>
          <pc:sldMk cId="835349450" sldId="282"/>
        </pc:sldMkLst>
      </pc:sldChg>
    </pc:docChg>
  </pc:docChgLst>
</pc:chgInfo>
</file>

<file path=ppt/media/image1.tmp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00F16F-1DF0-4601-8958-929DBE834F0E}" type="datetimeFigureOut">
              <a:rPr lang="LID4096" smtClean="0"/>
              <a:t>03/20/2024</a:t>
            </a:fld>
            <a:endParaRPr lang="LID4096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ID4096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DA33AC-C481-469C-A0B2-2EB7EAAF47B6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47749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22EC2F-253F-486F-907A-876056084237}" type="slidenum">
              <a:rPr lang="LID4096" smtClean="0"/>
              <a:t>1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22730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000D2-94BF-1AB2-166F-F47B1BC633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5015D2-E889-9358-E347-130B0056CE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4DC2B9-BDCB-5C7E-2436-93A3E7A2C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4A7DD-5449-4D56-B35F-F0733446682D}" type="datetimeFigureOut">
              <a:rPr lang="LID4096" smtClean="0"/>
              <a:t>03/20/2024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AC003-FF33-1BDA-CAD3-EDD6A71BA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78BFF-0B37-AA00-764D-BE2DF292D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12FAB-A334-43E2-94F3-128ED5B0576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58212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4B557-5C6F-DB0C-074B-ECAD22E08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21B12B-7B4D-7BA6-B45A-8E85E8B0D0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780ED4-3010-8A73-3979-E7A5B22BC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4A7DD-5449-4D56-B35F-F0733446682D}" type="datetimeFigureOut">
              <a:rPr lang="LID4096" smtClean="0"/>
              <a:t>03/20/2024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892D94-FFC8-345A-1846-8439DD015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220DF4-B36C-07EE-E4AA-30A42EB5A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12FAB-A334-43E2-94F3-128ED5B0576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77391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897E59-B1E2-54CA-C11A-A49C4A8BF0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0AFCD2-C9D2-84EF-D092-0330BFD9F6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444E8-653F-FEF1-1491-C4094ECD2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4A7DD-5449-4D56-B35F-F0733446682D}" type="datetimeFigureOut">
              <a:rPr lang="LID4096" smtClean="0"/>
              <a:t>03/20/2024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DC629-63DE-F22F-1B1F-5A8457632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8B9C2-F6F0-CEEF-5AED-289FD92A0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12FAB-A334-43E2-94F3-128ED5B0576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90486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A7ACE-34DD-D76A-CEA0-380619ECC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3087B-C06C-D2C5-38BE-3BE95DC45B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77535-4757-6FBC-CFCC-1B7F19A1F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4A7DD-5449-4D56-B35F-F0733446682D}" type="datetimeFigureOut">
              <a:rPr lang="LID4096" smtClean="0"/>
              <a:t>03/20/2024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12E979-BE6B-39E5-9EA2-CEF243B64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A1DCD9-F716-1810-1975-1C110CDF4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12FAB-A334-43E2-94F3-128ED5B0576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506864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31071-206B-92CA-985E-06EFE8B52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461AF4-0D60-FE63-A8E8-479E623ED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119559-8DF6-9BF7-4691-27A539C27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4A7DD-5449-4D56-B35F-F0733446682D}" type="datetimeFigureOut">
              <a:rPr lang="LID4096" smtClean="0"/>
              <a:t>03/20/2024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A32E2-73FF-CED3-9988-2E9BE796B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57C20D-A04C-20A6-937A-B7EAA00EC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12FAB-A334-43E2-94F3-128ED5B0576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20720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7E4FC-2224-6543-1449-BD3557709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80A0A-9F36-EEFE-3BFC-902C3C370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4426C1-1E70-6478-CEE3-A77C8B6CF5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0DD3E0-6662-C448-50AB-0F61473BF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4A7DD-5449-4D56-B35F-F0733446682D}" type="datetimeFigureOut">
              <a:rPr lang="LID4096" smtClean="0"/>
              <a:t>03/20/2024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C6B8B5-59C9-6EB4-7CB1-9AB099CE7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3D4CEC-725B-785B-2C9F-07659D117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12FAB-A334-43E2-94F3-128ED5B0576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809499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ACA6B-D06B-8AEA-0FC8-3899FD517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EF800-85C1-A2B7-E249-132363FFE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44D8B-DC02-227E-97E5-C56E83A1A9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1D6C83-6253-3C82-A1E9-F095DE76BD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AC167F-64E7-D4C3-EB99-E7F1F27653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8761B8-24C2-82E9-9700-B2ED1CC43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4A7DD-5449-4D56-B35F-F0733446682D}" type="datetimeFigureOut">
              <a:rPr lang="LID4096" smtClean="0"/>
              <a:t>03/20/2024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B0C63A-599F-A8C4-7842-978D725A3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AEC376-D87E-D2DE-5CFC-1C12DE99C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12FAB-A334-43E2-94F3-128ED5B0576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193677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4AAFE-2B5C-E5A6-8758-65E33E71E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F666DD-2EFC-0364-6BE0-4F1EE9838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4A7DD-5449-4D56-B35F-F0733446682D}" type="datetimeFigureOut">
              <a:rPr lang="LID4096" smtClean="0"/>
              <a:t>03/20/2024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85BF05-FDE4-58BC-D3EE-BEDDDD6C8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EE4338-5597-EE0A-4B5F-560CEC121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12FAB-A334-43E2-94F3-128ED5B0576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980869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879F0F-8FD7-73D2-8F4E-4DFD5EFD0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4A7DD-5449-4D56-B35F-F0733446682D}" type="datetimeFigureOut">
              <a:rPr lang="LID4096" smtClean="0"/>
              <a:t>03/20/2024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9E1C2C-5B36-A39B-C72B-DEC4DD193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8D2B9C-BEBA-618C-E4F3-0185F28A7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12FAB-A334-43E2-94F3-128ED5B0576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32760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F11DE-1293-A65B-92A9-B5112B11F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01564-7CDF-C31E-EB37-ECF126CCFD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74BC82-2360-30A6-24CB-1AD117395C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36F72C-0A10-922B-96D9-57944EEDD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4A7DD-5449-4D56-B35F-F0733446682D}" type="datetimeFigureOut">
              <a:rPr lang="LID4096" smtClean="0"/>
              <a:t>03/20/2024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6B6EC8-4DFF-1AEF-7423-2E814DC94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746637-79F9-F474-425A-64F04BB50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12FAB-A334-43E2-94F3-128ED5B0576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03511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A68BD-11F7-C810-8699-E8260DAFC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FE0B92-E3F1-377D-C9C7-011625BD3C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BAEEA7-C829-BF3C-6911-679D851E3D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842C51-F3C2-F6BD-28C0-7BF937068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4A7DD-5449-4D56-B35F-F0733446682D}" type="datetimeFigureOut">
              <a:rPr lang="LID4096" smtClean="0"/>
              <a:t>03/20/2024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7D836B-D925-604B-C926-D4766A08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22262F-050B-84FC-FEF7-87C204256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12FAB-A334-43E2-94F3-128ED5B0576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84793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E7CAD0-F8D1-6C9D-DA77-B33C7472C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291F16-6D32-28F5-D48B-E8DFF32B1B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517D0-E4D6-42F7-8DB7-534AA93EFD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E24A7DD-5449-4D56-B35F-F0733446682D}" type="datetimeFigureOut">
              <a:rPr lang="LID4096" smtClean="0"/>
              <a:t>03/20/2024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D31E42-45BD-7467-98F2-04F09A523E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A0120-B918-67B7-C51B-34C4F85CBE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812FAB-A334-43E2-94F3-128ED5B0576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633309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mailto:yanjunzh@kth.se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A8C33-C9DE-E994-B84D-685116CCE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158" y="137677"/>
            <a:ext cx="11406244" cy="1325563"/>
          </a:xfrm>
        </p:spPr>
        <p:txBody>
          <a:bodyPr>
            <a:normAutofit/>
          </a:bodyPr>
          <a:lstStyle/>
          <a:p>
            <a:r>
              <a:rPr lang="en-US" sz="44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 Project: </a:t>
            </a:r>
            <a:r>
              <a:rPr lang="en-US" sz="4400" b="0" i="0" u="none" strike="noStrike" baseline="0" dirty="0">
                <a:solidFill>
                  <a:srgbClr val="FF0000"/>
                </a:solidFill>
                <a:latin typeface="Aptos" panose="020B0004020202020204" pitchFamily="34" charset="0"/>
              </a:rPr>
              <a:t>Heat</a:t>
            </a:r>
            <a:r>
              <a:rPr lang="en-US" sz="44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 transfer in railway brake system</a:t>
            </a:r>
            <a:endParaRPr lang="LID4096" dirty="0">
              <a:solidFill>
                <a:srgbClr val="FF0000"/>
              </a:solidFill>
            </a:endParaRP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B375B9B1-EDFE-B5DD-90E6-3CDCB7CE33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01" t="28985" r="38226"/>
          <a:stretch/>
        </p:blipFill>
        <p:spPr>
          <a:xfrm>
            <a:off x="394972" y="3036162"/>
            <a:ext cx="4567619" cy="3821837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B362FE5-693C-E104-B6C9-534C59DD0084}"/>
              </a:ext>
            </a:extLst>
          </p:cNvPr>
          <p:cNvSpPr txBox="1"/>
          <p:nvPr/>
        </p:nvSpPr>
        <p:spPr>
          <a:xfrm>
            <a:off x="7512173" y="1221578"/>
            <a:ext cx="25284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Yanjun Zhang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PhD student  </a:t>
            </a:r>
          </a:p>
          <a:p>
            <a:r>
              <a:rPr lang="en-US" sz="1600" dirty="0"/>
              <a:t>Vehicle engineering</a:t>
            </a:r>
          </a:p>
          <a:p>
            <a:r>
              <a:rPr lang="en-US" sz="1600" dirty="0" err="1"/>
              <a:t>Teknikringen</a:t>
            </a:r>
            <a:r>
              <a:rPr lang="en-US" sz="1600" dirty="0"/>
              <a:t> 8, third floor</a:t>
            </a:r>
            <a:endParaRPr lang="LID4096" sz="1600" dirty="0"/>
          </a:p>
        </p:txBody>
      </p:sp>
      <p:pic>
        <p:nvPicPr>
          <p:cNvPr id="3" name="Content Placeholder 12" descr="A picture containing outdoor&#10;&#10;Description automatically generated">
            <a:extLst>
              <a:ext uri="{FF2B5EF4-FFF2-40B4-BE49-F238E27FC236}">
                <a16:creationId xmlns:a16="http://schemas.microsoft.com/office/drawing/2014/main" id="{484178C4-E577-A809-80AA-8B130D58A1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98" y="1438502"/>
            <a:ext cx="4373732" cy="1675420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5E88FBBF-D717-A396-96CC-F9079659E5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47" t="30798" r="16620"/>
          <a:stretch/>
        </p:blipFill>
        <p:spPr bwMode="auto">
          <a:xfrm>
            <a:off x="6023577" y="2547141"/>
            <a:ext cx="5505662" cy="2019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picture containing outdoor, road, truck&#10;&#10;Description automatically generated">
            <a:extLst>
              <a:ext uri="{FF2B5EF4-FFF2-40B4-BE49-F238E27FC236}">
                <a16:creationId xmlns:a16="http://schemas.microsoft.com/office/drawing/2014/main" id="{631FE2F4-CA59-67A3-7C88-7DD7C0E135A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3577" y="4697681"/>
            <a:ext cx="5505662" cy="216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714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4A5F6-1C84-D450-6E64-1123DC6BC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65" y="331784"/>
            <a:ext cx="10515600" cy="1325563"/>
          </a:xfrm>
        </p:spPr>
        <p:txBody>
          <a:bodyPr/>
          <a:lstStyle/>
          <a:p>
            <a:r>
              <a:rPr lang="en-US" dirty="0"/>
              <a:t>1: </a:t>
            </a:r>
            <a:r>
              <a:rPr lang="en-US" dirty="0">
                <a:solidFill>
                  <a:srgbClr val="FF0000"/>
                </a:solidFill>
              </a:rPr>
              <a:t>Thermal</a:t>
            </a:r>
            <a:r>
              <a:rPr lang="en-US" dirty="0"/>
              <a:t> analysis </a:t>
            </a:r>
            <a:r>
              <a:rPr lang="en-US" altLang="zh-CN" dirty="0"/>
              <a:t>of brake disc</a:t>
            </a:r>
            <a:endParaRPr lang="LID4096" dirty="0">
              <a:solidFill>
                <a:srgbClr val="FF0000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06BA188-C860-CE38-C815-394AAB5579BA}"/>
              </a:ext>
            </a:extLst>
          </p:cNvPr>
          <p:cNvSpPr txBox="1">
            <a:spLocks/>
          </p:cNvSpPr>
          <p:nvPr/>
        </p:nvSpPr>
        <p:spPr>
          <a:xfrm>
            <a:off x="2184035" y="2271061"/>
            <a:ext cx="8141998" cy="634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solidFill>
                  <a:srgbClr val="FF0000"/>
                </a:solidFill>
              </a:rPr>
              <a:t>Aim: </a:t>
            </a:r>
            <a:r>
              <a:rPr lang="en-US" sz="2400" dirty="0"/>
              <a:t>calculating the </a:t>
            </a:r>
            <a:r>
              <a:rPr lang="en-US" sz="2400" dirty="0">
                <a:solidFill>
                  <a:srgbClr val="FF0000"/>
                </a:solidFill>
              </a:rPr>
              <a:t>heat transfer coefficient </a:t>
            </a:r>
            <a:r>
              <a:rPr lang="en-US" sz="2400" dirty="0"/>
              <a:t>around the cooling fins</a:t>
            </a:r>
            <a:endParaRPr lang="LID4096" sz="2400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234BCF5-D823-A2A6-C6F8-4ADCA6361E76}"/>
              </a:ext>
            </a:extLst>
          </p:cNvPr>
          <p:cNvGrpSpPr/>
          <p:nvPr/>
        </p:nvGrpSpPr>
        <p:grpSpPr>
          <a:xfrm>
            <a:off x="554665" y="2845888"/>
            <a:ext cx="10989721" cy="3817022"/>
            <a:chOff x="430945" y="2508537"/>
            <a:chExt cx="10989721" cy="3817022"/>
          </a:xfrm>
        </p:grpSpPr>
        <p:pic>
          <p:nvPicPr>
            <p:cNvPr id="6" name="Picture 5" descr="(1) What Are The Best Brake Pads? Cheap vs Expensive Tested! - YouTube - Google Chrome">
              <a:extLst>
                <a:ext uri="{FF2B5EF4-FFF2-40B4-BE49-F238E27FC236}">
                  <a16:creationId xmlns:a16="http://schemas.microsoft.com/office/drawing/2014/main" id="{B271DD60-A1AB-DF70-9499-BC8F434007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052" t="26763" r="45204" b="27840"/>
            <a:stretch/>
          </p:blipFill>
          <p:spPr bwMode="auto">
            <a:xfrm>
              <a:off x="430945" y="2662166"/>
              <a:ext cx="3200706" cy="307047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7" name="Picture 6" descr="A circular pattern with lines and a red and blue arrow&#10;&#10;Description automatically generated with medium confidence">
              <a:extLst>
                <a:ext uri="{FF2B5EF4-FFF2-40B4-BE49-F238E27FC236}">
                  <a16:creationId xmlns:a16="http://schemas.microsoft.com/office/drawing/2014/main" id="{47B0DD1E-8988-9785-614F-659289B0FD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62"/>
            <a:stretch/>
          </p:blipFill>
          <p:spPr bwMode="auto">
            <a:xfrm>
              <a:off x="3791882" y="2620504"/>
              <a:ext cx="2931050" cy="3091301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77B2C57-1032-DAEA-F9C7-E7D40677D851}"/>
                </a:ext>
              </a:extLst>
            </p:cNvPr>
            <p:cNvGrpSpPr/>
            <p:nvPr/>
          </p:nvGrpSpPr>
          <p:grpSpPr>
            <a:xfrm>
              <a:off x="4575104" y="5291113"/>
              <a:ext cx="1406154" cy="790024"/>
              <a:chOff x="4617634" y="5000489"/>
              <a:chExt cx="1406154" cy="790024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7DFB7E5-5806-770E-70B9-73A842FF28C6}"/>
                  </a:ext>
                </a:extLst>
              </p:cNvPr>
              <p:cNvSpPr txBox="1"/>
              <p:nvPr/>
            </p:nvSpPr>
            <p:spPr>
              <a:xfrm>
                <a:off x="4617634" y="5421181"/>
                <a:ext cx="14061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Cooling fins </a:t>
                </a:r>
                <a:endParaRPr lang="LID4096" dirty="0"/>
              </a:p>
            </p:txBody>
          </p: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03A631B7-4B05-5FC4-E7DF-16E43D2FD9E4}"/>
                  </a:ext>
                </a:extLst>
              </p:cNvPr>
              <p:cNvCxnSpPr>
                <a:cxnSpLocks/>
                <a:endCxn id="7" idx="2"/>
              </p:cNvCxnSpPr>
              <p:nvPr/>
            </p:nvCxnSpPr>
            <p:spPr>
              <a:xfrm flipH="1">
                <a:off x="5299937" y="5000489"/>
                <a:ext cx="9883" cy="42069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7B99A29D-E195-70A8-EBD5-E22A23766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83163" y="2508537"/>
              <a:ext cx="4537503" cy="3817022"/>
            </a:xfrm>
            <a:prstGeom prst="rect">
              <a:avLst/>
            </a:prstGeom>
          </p:spPr>
        </p:pic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9E4474C9-14B1-5927-0ACD-5AE8B3CE0BF7}"/>
              </a:ext>
            </a:extLst>
          </p:cNvPr>
          <p:cNvGrpSpPr/>
          <p:nvPr/>
        </p:nvGrpSpPr>
        <p:grpSpPr>
          <a:xfrm>
            <a:off x="7592372" y="514885"/>
            <a:ext cx="3477893" cy="1536629"/>
            <a:chOff x="8627655" y="445648"/>
            <a:chExt cx="3477893" cy="1536629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D9B660B0-BFCF-4561-FB79-CADE514CC966}"/>
                </a:ext>
              </a:extLst>
            </p:cNvPr>
            <p:cNvGrpSpPr/>
            <p:nvPr/>
          </p:nvGrpSpPr>
          <p:grpSpPr>
            <a:xfrm>
              <a:off x="9019713" y="445648"/>
              <a:ext cx="2521030" cy="938815"/>
              <a:chOff x="9019713" y="445648"/>
              <a:chExt cx="2521030" cy="938815"/>
            </a:xfrm>
          </p:grpSpPr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3611A85D-05DF-1404-F065-89550635934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019713" y="630314"/>
                <a:ext cx="710213" cy="3326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DBEE60C9-72EF-4C49-BA86-F30E55062F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019713" y="952642"/>
                <a:ext cx="710213" cy="26014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C8B0145F-38C0-3D4B-B637-E08AD5A0861F}"/>
                  </a:ext>
                </a:extLst>
              </p:cNvPr>
              <p:cNvSpPr txBox="1"/>
              <p:nvPr/>
            </p:nvSpPr>
            <p:spPr>
              <a:xfrm>
                <a:off x="9721048" y="445648"/>
                <a:ext cx="17686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Heat generation</a:t>
                </a:r>
                <a:endParaRPr lang="LID4096" dirty="0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10C4C5EB-50C2-2FD4-5952-69CE3ED63C86}"/>
                  </a:ext>
                </a:extLst>
              </p:cNvPr>
              <p:cNvSpPr txBox="1"/>
              <p:nvPr/>
            </p:nvSpPr>
            <p:spPr>
              <a:xfrm>
                <a:off x="9729926" y="1015131"/>
                <a:ext cx="18108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FF0000"/>
                    </a:solidFill>
                  </a:rPr>
                  <a:t>Heat dissipation</a:t>
                </a:r>
                <a:endParaRPr lang="LID4096" dirty="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70475C43-E31E-5F39-0BF0-1984E217AFF1}"/>
                </a:ext>
              </a:extLst>
            </p:cNvPr>
            <p:cNvGrpSpPr/>
            <p:nvPr/>
          </p:nvGrpSpPr>
          <p:grpSpPr>
            <a:xfrm>
              <a:off x="8627655" y="1384463"/>
              <a:ext cx="3477893" cy="597814"/>
              <a:chOff x="8627655" y="1384463"/>
              <a:chExt cx="3477893" cy="597814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4B89DDA8-1DDE-176A-C631-76CD82A3015C}"/>
                  </a:ext>
                </a:extLst>
              </p:cNvPr>
              <p:cNvSpPr txBox="1"/>
              <p:nvPr/>
            </p:nvSpPr>
            <p:spPr>
              <a:xfrm>
                <a:off x="8627655" y="1609489"/>
                <a:ext cx="123623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Conduction</a:t>
                </a:r>
                <a:endParaRPr lang="LID4096" sz="1600" dirty="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0FE660F4-FE6E-3EE5-C40E-C7066594C6EE}"/>
                  </a:ext>
                </a:extLst>
              </p:cNvPr>
              <p:cNvSpPr txBox="1"/>
              <p:nvPr/>
            </p:nvSpPr>
            <p:spPr>
              <a:xfrm>
                <a:off x="9867500" y="1627300"/>
                <a:ext cx="120276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rgbClr val="FF0000"/>
                    </a:solidFill>
                  </a:rPr>
                  <a:t>Convection</a:t>
                </a:r>
                <a:endParaRPr lang="LID4096" sz="16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7E5FE73-98C8-40D9-D2C8-2BDDB54A9BEC}"/>
                  </a:ext>
                </a:extLst>
              </p:cNvPr>
              <p:cNvSpPr txBox="1"/>
              <p:nvPr/>
            </p:nvSpPr>
            <p:spPr>
              <a:xfrm>
                <a:off x="11070265" y="1643723"/>
                <a:ext cx="103528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Radiation</a:t>
                </a:r>
                <a:endParaRPr lang="LID4096" sz="1600" dirty="0"/>
              </a:p>
            </p:txBody>
          </p:sp>
          <p:cxnSp>
            <p:nvCxnSpPr>
              <p:cNvPr id="40" name="Straight Arrow Connector 39">
                <a:extLst>
                  <a:ext uri="{FF2B5EF4-FFF2-40B4-BE49-F238E27FC236}">
                    <a16:creationId xmlns:a16="http://schemas.microsoft.com/office/drawing/2014/main" id="{BE819152-4F79-C1D6-18AA-CBD17D11C7C8}"/>
                  </a:ext>
                </a:extLst>
              </p:cNvPr>
              <p:cNvCxnSpPr>
                <a:cxnSpLocks/>
                <a:stCxn id="36" idx="2"/>
                <a:endCxn id="37" idx="0"/>
              </p:cNvCxnSpPr>
              <p:nvPr/>
            </p:nvCxnSpPr>
            <p:spPr>
              <a:xfrm flipH="1">
                <a:off x="9245773" y="1384463"/>
                <a:ext cx="1389562" cy="22502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>
                <a:extLst>
                  <a:ext uri="{FF2B5EF4-FFF2-40B4-BE49-F238E27FC236}">
                    <a16:creationId xmlns:a16="http://schemas.microsoft.com/office/drawing/2014/main" id="{07C240A4-6249-8D7A-4483-C232DAFCBC6B}"/>
                  </a:ext>
                </a:extLst>
              </p:cNvPr>
              <p:cNvCxnSpPr>
                <a:cxnSpLocks/>
                <a:stCxn id="36" idx="2"/>
                <a:endCxn id="39" idx="0"/>
              </p:cNvCxnSpPr>
              <p:nvPr/>
            </p:nvCxnSpPr>
            <p:spPr>
              <a:xfrm>
                <a:off x="10635335" y="1384463"/>
                <a:ext cx="952572" cy="25926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86345443-37E3-4C91-3544-B13052D4DE2B}"/>
                  </a:ext>
                </a:extLst>
              </p:cNvPr>
              <p:cNvCxnSpPr>
                <a:cxnSpLocks/>
                <a:stCxn id="36" idx="2"/>
                <a:endCxn id="38" idx="0"/>
              </p:cNvCxnSpPr>
              <p:nvPr/>
            </p:nvCxnSpPr>
            <p:spPr>
              <a:xfrm flipH="1">
                <a:off x="10468883" y="1384463"/>
                <a:ext cx="166452" cy="24283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C2D9544F-D9D3-E206-EB19-6CC2E0424487}"/>
              </a:ext>
            </a:extLst>
          </p:cNvPr>
          <p:cNvCxnSpPr>
            <a:cxnSpLocks/>
            <a:stCxn id="38" idx="2"/>
          </p:cNvCxnSpPr>
          <p:nvPr/>
        </p:nvCxnSpPr>
        <p:spPr>
          <a:xfrm flipH="1">
            <a:off x="6519614" y="2035091"/>
            <a:ext cx="2913986" cy="269761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3385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0EFD737-E09F-5A82-6DBB-4FD2A4A3D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0886" y="566338"/>
            <a:ext cx="6011114" cy="57253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7C5CB5-27BE-B606-4A98-00AC5964A535}"/>
              </a:ext>
            </a:extLst>
          </p:cNvPr>
          <p:cNvSpPr txBox="1"/>
          <p:nvPr/>
        </p:nvSpPr>
        <p:spPr>
          <a:xfrm>
            <a:off x="8253419" y="3244334"/>
            <a:ext cx="1476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Rotation</a:t>
            </a:r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0E0D25CB-D2E7-CBC7-EC8B-269801B5EC3A}"/>
              </a:ext>
            </a:extLst>
          </p:cNvPr>
          <p:cNvSpPr/>
          <p:nvPr/>
        </p:nvSpPr>
        <p:spPr>
          <a:xfrm>
            <a:off x="8413970" y="3039976"/>
            <a:ext cx="1155404" cy="204358"/>
          </a:xfrm>
          <a:prstGeom prst="leftArrow">
            <a:avLst>
              <a:gd name="adj1" fmla="val 50000"/>
              <a:gd name="adj2" fmla="val 140184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B8AC68-5207-6735-7793-4A5DB81D5038}"/>
              </a:ext>
            </a:extLst>
          </p:cNvPr>
          <p:cNvSpPr txBox="1"/>
          <p:nvPr/>
        </p:nvSpPr>
        <p:spPr>
          <a:xfrm>
            <a:off x="92062" y="521714"/>
            <a:ext cx="5854907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Main task</a:t>
            </a:r>
          </a:p>
          <a:p>
            <a:pPr algn="ctr"/>
            <a:endParaRPr lang="en-US" sz="2800" dirty="0"/>
          </a:p>
          <a:p>
            <a:pPr algn="ctr"/>
            <a:r>
              <a:rPr lang="en-US" sz="2400" dirty="0"/>
              <a:t>1: Choose a suitable solver</a:t>
            </a:r>
          </a:p>
          <a:p>
            <a:pPr algn="ctr"/>
            <a:r>
              <a:rPr lang="en-US" sz="2400" dirty="0"/>
              <a:t>2: Mesh sensitivity</a:t>
            </a:r>
          </a:p>
          <a:p>
            <a:pPr algn="ctr"/>
            <a:r>
              <a:rPr lang="en-US" sz="2400" dirty="0"/>
              <a:t>3: Calculate heat transfer coefficient</a:t>
            </a:r>
          </a:p>
          <a:p>
            <a:pPr algn="ctr"/>
            <a:r>
              <a:rPr lang="en-US" sz="2400" dirty="0"/>
              <a:t>4: Design new cooling fins</a:t>
            </a:r>
            <a:endParaRPr lang="LID4096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64D48B-808E-DF80-634E-8C2EFDBDB14B}"/>
              </a:ext>
            </a:extLst>
          </p:cNvPr>
          <p:cNvSpPr txBox="1"/>
          <p:nvPr/>
        </p:nvSpPr>
        <p:spPr>
          <a:xfrm>
            <a:off x="1754240" y="4224705"/>
            <a:ext cx="25305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q=</a:t>
            </a:r>
            <a:r>
              <a:rPr lang="en-US" sz="2800" dirty="0">
                <a:solidFill>
                  <a:srgbClr val="FF0000"/>
                </a:solidFill>
              </a:rPr>
              <a:t>h </a:t>
            </a:r>
            <a:r>
              <a:rPr lang="en-US" sz="2800" dirty="0"/>
              <a:t>× A × </a:t>
            </a:r>
            <a:r>
              <a:rPr lang="el-GR" sz="2800" dirty="0"/>
              <a:t>Δ</a:t>
            </a:r>
            <a:r>
              <a:rPr lang="en-US" sz="2800" dirty="0"/>
              <a:t>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ACF8FC-C227-9D06-5220-EF89A55ED11D}"/>
              </a:ext>
            </a:extLst>
          </p:cNvPr>
          <p:cNvSpPr txBox="1"/>
          <p:nvPr/>
        </p:nvSpPr>
        <p:spPr>
          <a:xfrm>
            <a:off x="311930" y="4952111"/>
            <a:ext cx="60945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q: Heat flux around cooling fins, w     </a:t>
            </a:r>
          </a:p>
          <a:p>
            <a:r>
              <a:rPr lang="en-US" dirty="0"/>
              <a:t>h: heat transfer coefficient W/m</a:t>
            </a:r>
            <a:r>
              <a:rPr lang="en-US" baseline="30000" dirty="0"/>
              <a:t>2</a:t>
            </a:r>
          </a:p>
          <a:p>
            <a:r>
              <a:rPr lang="en-US" dirty="0"/>
              <a:t>A: area of cooling fin,</a:t>
            </a:r>
          </a:p>
          <a:p>
            <a:r>
              <a:rPr lang="el-GR" dirty="0"/>
              <a:t>Δ</a:t>
            </a:r>
            <a:r>
              <a:rPr lang="en-US" dirty="0"/>
              <a:t>T: temperature difference between cooling fin and inlet air</a:t>
            </a:r>
          </a:p>
        </p:txBody>
      </p:sp>
    </p:spTree>
    <p:extLst>
      <p:ext uri="{BB962C8B-B14F-4D97-AF65-F5344CB8AC3E}">
        <p14:creationId xmlns:p14="http://schemas.microsoft.com/office/powerpoint/2010/main" val="835349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AFA4E-439A-94A6-EB3F-4CAA7ED31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769" y="1875379"/>
            <a:ext cx="10515600" cy="191187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dirty="0"/>
              <a:t> Thanks</a:t>
            </a:r>
            <a:endParaRPr lang="LID4096" sz="6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88D413-D2AE-12AE-6ADB-CCC847BC9300}"/>
              </a:ext>
            </a:extLst>
          </p:cNvPr>
          <p:cNvSpPr txBox="1"/>
          <p:nvPr/>
        </p:nvSpPr>
        <p:spPr>
          <a:xfrm>
            <a:off x="5099482" y="3971944"/>
            <a:ext cx="27483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Yanjun Zhang</a:t>
            </a:r>
          </a:p>
          <a:p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yanjunzh@kth.se</a:t>
            </a: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6080323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125</Words>
  <Application>Microsoft Office PowerPoint</Application>
  <PresentationFormat>Widescreen</PresentationFormat>
  <Paragraphs>29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 Project: Heat transfer in railway brake system</vt:lpstr>
      <vt:lpstr>1: Thermal analysis of brake disc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Heat transfer of railway brake disc</dc:title>
  <dc:creator>Yanjun Zhang</dc:creator>
  <cp:lastModifiedBy>Zhang Yanjun</cp:lastModifiedBy>
  <cp:revision>1</cp:revision>
  <dcterms:created xsi:type="dcterms:W3CDTF">2024-03-18T16:20:48Z</dcterms:created>
  <dcterms:modified xsi:type="dcterms:W3CDTF">2024-03-20T19:31:39Z</dcterms:modified>
</cp:coreProperties>
</file>

<file path=docProps/thumbnail.jpeg>
</file>